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12192000" cy="6858000"/>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E8364EB-EA90-4914-AC73-4921ED9BADCA}"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327155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E8364EB-EA90-4914-AC73-4921ED9BADCA}"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3457661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E8364EB-EA90-4914-AC73-4921ED9BADCA}"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33540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E8364EB-EA90-4914-AC73-4921ED9BADCA}"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3197082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8364EB-EA90-4914-AC73-4921ED9BADCA}"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153352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E8364EB-EA90-4914-AC73-4921ED9BADCA}"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424318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E8364EB-EA90-4914-AC73-4921ED9BADCA}"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2845097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E8364EB-EA90-4914-AC73-4921ED9BADCA}"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78678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364EB-EA90-4914-AC73-4921ED9BADCA}"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21880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8364EB-EA90-4914-AC73-4921ED9BADCA}"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353640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8364EB-EA90-4914-AC73-4921ED9BADCA}"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61A474D-0E82-4FE0-99C9-696B5F6BFE00}" type="slidenum">
              <a:rPr lang="ar-EG" smtClean="0"/>
              <a:t>‹#›</a:t>
            </a:fld>
            <a:endParaRPr lang="ar-EG"/>
          </a:p>
        </p:txBody>
      </p:sp>
    </p:spTree>
    <p:extLst>
      <p:ext uri="{BB962C8B-B14F-4D97-AF65-F5344CB8AC3E}">
        <p14:creationId xmlns:p14="http://schemas.microsoft.com/office/powerpoint/2010/main" val="2596297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364EB-EA90-4914-AC73-4921ED9BADCA}" type="datetimeFigureOut">
              <a:rPr lang="ar-EG" smtClean="0"/>
              <a:t>22/07/1441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A474D-0E82-4FE0-99C9-696B5F6BFE00}" type="slidenum">
              <a:rPr lang="ar-EG" smtClean="0"/>
              <a:t>‹#›</a:t>
            </a:fld>
            <a:endParaRPr lang="ar-EG"/>
          </a:p>
        </p:txBody>
      </p:sp>
    </p:spTree>
    <p:extLst>
      <p:ext uri="{BB962C8B-B14F-4D97-AF65-F5344CB8AC3E}">
        <p14:creationId xmlns:p14="http://schemas.microsoft.com/office/powerpoint/2010/main" val="63134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295566"/>
            <a:ext cx="9578129" cy="2150454"/>
          </a:xfrm>
        </p:spPr>
        <p:txBody>
          <a:bodyPr>
            <a:prstTxWarp prst="textChevron">
              <a:avLst/>
            </a:prstTxWarp>
          </a:bodyPr>
          <a:lstStyle/>
          <a:p>
            <a:pPr algn="ctr"/>
            <a:r>
              <a:rPr lang="ar-EG"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العلوم المتكاملة</a:t>
            </a:r>
            <a:br>
              <a:rPr lang="ar-EG"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US"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Integrated sciences</a:t>
            </a:r>
            <a:endParaRPr lang="ar-EG"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Subtitle 2"/>
          <p:cNvSpPr>
            <a:spLocks noGrp="1"/>
          </p:cNvSpPr>
          <p:nvPr>
            <p:ph type="subTitle" idx="1"/>
          </p:nvPr>
        </p:nvSpPr>
        <p:spPr>
          <a:xfrm>
            <a:off x="1404935" y="2942350"/>
            <a:ext cx="8825658" cy="2041358"/>
          </a:xfrm>
        </p:spPr>
        <p:txBody>
          <a:bodyPr>
            <a:noAutofit/>
          </a:bodyPr>
          <a:lstStyle/>
          <a:p>
            <a:pPr algn="ctr"/>
            <a:r>
              <a:rPr lang="en-US" sz="3200" b="1" dirty="0" smtClean="0">
                <a:solidFill>
                  <a:srgbClr val="002060"/>
                </a:solidFill>
              </a:rPr>
              <a:t>Curr411</a:t>
            </a:r>
          </a:p>
          <a:p>
            <a:pPr algn="ctr"/>
            <a:r>
              <a:rPr lang="ar-EG" sz="3200" b="1" dirty="0" smtClean="0">
                <a:solidFill>
                  <a:srgbClr val="002060"/>
                </a:solidFill>
              </a:rPr>
              <a:t>الفرقة الرابعة / تخصص أساسى علوم</a:t>
            </a:r>
            <a:endParaRPr lang="ar-EG" sz="3200" b="1" dirty="0" smtClean="0">
              <a:solidFill>
                <a:srgbClr val="002060"/>
              </a:solidFill>
            </a:endParaRPr>
          </a:p>
          <a:p>
            <a:pPr algn="ctr"/>
            <a:r>
              <a:rPr lang="ar-EG" sz="3200" b="1" dirty="0" smtClean="0">
                <a:solidFill>
                  <a:srgbClr val="002060"/>
                </a:solidFill>
              </a:rPr>
              <a:t>إعداد</a:t>
            </a:r>
            <a:endParaRPr lang="ar-EG" sz="3200" b="1" dirty="0" smtClean="0">
              <a:solidFill>
                <a:srgbClr val="002060"/>
              </a:solidFill>
            </a:endParaRPr>
          </a:p>
          <a:p>
            <a:pPr algn="ctr"/>
            <a:r>
              <a:rPr lang="ar-EG" sz="3200" b="1" dirty="0" smtClean="0">
                <a:solidFill>
                  <a:srgbClr val="002060"/>
                </a:solidFill>
              </a:rPr>
              <a:t>د/ وفاء ماهر الزنطاحى</a:t>
            </a:r>
          </a:p>
          <a:p>
            <a:pPr algn="ctr"/>
            <a:r>
              <a:rPr lang="ar-EG" sz="3200" b="1" dirty="0" smtClean="0">
                <a:solidFill>
                  <a:srgbClr val="002060"/>
                </a:solidFill>
              </a:rPr>
              <a:t>مدرس المناهج وطرق تدريس العلوم</a:t>
            </a:r>
          </a:p>
          <a:p>
            <a:pPr algn="ctr"/>
            <a:r>
              <a:rPr lang="ar-EG" sz="3200" b="1" dirty="0" smtClean="0">
                <a:solidFill>
                  <a:srgbClr val="002060"/>
                </a:solidFill>
              </a:rPr>
              <a:t>كلية التربية / جامعة طنطا</a:t>
            </a:r>
            <a:endParaRPr lang="ar-EG" sz="3200" b="1" dirty="0">
              <a:solidFill>
                <a:srgbClr val="002060"/>
              </a:solidFill>
            </a:endParaRPr>
          </a:p>
        </p:txBody>
      </p:sp>
    </p:spTree>
    <p:extLst>
      <p:ext uri="{BB962C8B-B14F-4D97-AF65-F5344CB8AC3E}">
        <p14:creationId xmlns:p14="http://schemas.microsoft.com/office/powerpoint/2010/main" val="2515265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2570"/>
            <a:ext cx="8911687" cy="812804"/>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ar-EG" sz="4400" b="1" dirty="0" smtClean="0">
                <a:solidFill>
                  <a:srgbClr val="002060"/>
                </a:solidFill>
                <a:latin typeface="Simplified Arabic" panose="02020603050405020304" pitchFamily="18" charset="-78"/>
                <a:cs typeface="Simplified Arabic" panose="02020603050405020304" pitchFamily="18" charset="-78"/>
              </a:rPr>
              <a:t>أسس المنهج المتكامل</a:t>
            </a:r>
            <a:endParaRPr lang="ar-EG" sz="4400" b="1" dirty="0">
              <a:solidFill>
                <a:srgbClr val="002060"/>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957943" y="972459"/>
            <a:ext cx="10972799" cy="5798457"/>
          </a:xfrm>
        </p:spPr>
        <p:txBody>
          <a:bodyPr>
            <a:noAutofit/>
          </a:bodyPr>
          <a:lstStyle/>
          <a:p>
            <a:pPr>
              <a:lnSpc>
                <a:spcPct val="150000"/>
              </a:lnSpc>
              <a:buClr>
                <a:srgbClr val="C00000"/>
              </a:buClr>
              <a:buAutoNum type="arabicPeriod"/>
            </a:pPr>
            <a:r>
              <a:rPr lang="ar-EG" sz="3200" b="1" dirty="0" smtClean="0">
                <a:solidFill>
                  <a:srgbClr val="C00000"/>
                </a:solidFill>
                <a:latin typeface="Simplified Arabic" panose="02020603050405020304" pitchFamily="18" charset="-78"/>
                <a:cs typeface="Simplified Arabic" panose="02020603050405020304" pitchFamily="18" charset="-78"/>
              </a:rPr>
              <a:t>تكامل الخبرة:  </a:t>
            </a:r>
            <a:r>
              <a:rPr lang="ar-EG" sz="2800" b="1" dirty="0" smtClean="0">
                <a:latin typeface="Simplified Arabic" panose="02020603050405020304" pitchFamily="18" charset="-78"/>
                <a:cs typeface="Simplified Arabic" panose="02020603050405020304" pitchFamily="18" charset="-78"/>
              </a:rPr>
              <a:t>يهتم المنهج المتكامل بالخبرة المتكاملة ذات الانشطة المتعددة والمنظمة للمعارف والمهارات والانفعالات، والتى ىتساعد المتعلم على النمو المتكامل.</a:t>
            </a:r>
          </a:p>
          <a:p>
            <a:pPr>
              <a:lnSpc>
                <a:spcPct val="150000"/>
              </a:lnSpc>
              <a:buClr>
                <a:srgbClr val="C00000"/>
              </a:buClr>
              <a:buAutoNum type="arabicPeriod"/>
            </a:pPr>
            <a:r>
              <a:rPr lang="ar-EG" sz="3200" b="1" dirty="0" smtClean="0">
                <a:solidFill>
                  <a:srgbClr val="C00000"/>
                </a:solidFill>
                <a:latin typeface="Simplified Arabic" panose="02020603050405020304" pitchFamily="18" charset="-78"/>
                <a:cs typeface="Simplified Arabic" panose="02020603050405020304" pitchFamily="18" charset="-78"/>
              </a:rPr>
              <a:t>تكامل المعرفة: </a:t>
            </a:r>
            <a:r>
              <a:rPr lang="ar-EG" sz="2800" b="1" dirty="0" smtClean="0">
                <a:latin typeface="Simplified Arabic" panose="02020603050405020304" pitchFamily="18" charset="-78"/>
                <a:cs typeface="Simplified Arabic" panose="02020603050405020304" pitchFamily="18" charset="-78"/>
              </a:rPr>
              <a:t>يقوم المنهج المتكامل على إكساب التلاميذ العلم بصورة كلية شاملة، لأان الدراسة وفق أسسس المنهج المتكامل تتخذ من موضوع واحد محوراً لها وتحيطة بكل العلوم المرتبطة به ليتسنى للتلاميذ الإلمام به متكاملاً.</a:t>
            </a:r>
          </a:p>
          <a:p>
            <a:pPr>
              <a:lnSpc>
                <a:spcPct val="150000"/>
              </a:lnSpc>
              <a:buClr>
                <a:srgbClr val="C00000"/>
              </a:buClr>
              <a:buAutoNum type="arabicPeriod"/>
            </a:pPr>
            <a:r>
              <a:rPr lang="ar-EG" sz="3200" b="1" dirty="0" smtClean="0">
                <a:solidFill>
                  <a:srgbClr val="C00000"/>
                </a:solidFill>
                <a:latin typeface="Simplified Arabic" panose="02020603050405020304" pitchFamily="18" charset="-78"/>
                <a:cs typeface="Simplified Arabic" panose="02020603050405020304" pitchFamily="18" charset="-78"/>
              </a:rPr>
              <a:t>تكامل الشخصية: </a:t>
            </a:r>
            <a:r>
              <a:rPr lang="ar-EG" sz="2800" b="1" dirty="0" smtClean="0">
                <a:latin typeface="Simplified Arabic" panose="02020603050405020304" pitchFamily="18" charset="-78"/>
                <a:cs typeface="Simplified Arabic" panose="02020603050405020304" pitchFamily="18" charset="-78"/>
              </a:rPr>
              <a:t>الهدف الأساسى للمنهج هو بناء شخصية متكاملة من خلال اكساب المتعلم العلوم والمهارات والقيم ليصلوا إلى التفكير الإبداعى المفتوح ومساعدتهم على التكيف مع البيئة والمجتمع المحيط بهم، وهذا الأساس من الممميزات البارزة فى المنهج المتكامل.</a:t>
            </a:r>
          </a:p>
        </p:txBody>
      </p:sp>
    </p:spTree>
    <p:extLst>
      <p:ext uri="{BB962C8B-B14F-4D97-AF65-F5344CB8AC3E}">
        <p14:creationId xmlns:p14="http://schemas.microsoft.com/office/powerpoint/2010/main" val="3430829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2570"/>
            <a:ext cx="8911687" cy="812804"/>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ar-EG" sz="4400" b="1" dirty="0" smtClean="0">
                <a:solidFill>
                  <a:srgbClr val="002060"/>
                </a:solidFill>
                <a:latin typeface="Simplified Arabic" panose="02020603050405020304" pitchFamily="18" charset="-78"/>
                <a:cs typeface="Simplified Arabic" panose="02020603050405020304" pitchFamily="18" charset="-78"/>
              </a:rPr>
              <a:t>تابع: أسس المنهج المتكامل</a:t>
            </a:r>
            <a:endParaRPr lang="ar-EG" sz="4400" b="1" dirty="0">
              <a:solidFill>
                <a:srgbClr val="002060"/>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378857" y="972459"/>
            <a:ext cx="10551885" cy="5798457"/>
          </a:xfrm>
        </p:spPr>
        <p:txBody>
          <a:bodyPr>
            <a:noAutofit/>
          </a:bodyPr>
          <a:lstStyle/>
          <a:p>
            <a:pPr marL="514350" indent="-514350">
              <a:lnSpc>
                <a:spcPct val="150000"/>
              </a:lnSpc>
              <a:buFont typeface="+mj-lt"/>
              <a:buAutoNum type="arabicPeriod" startAt="4"/>
            </a:pPr>
            <a:r>
              <a:rPr lang="ar-EG" sz="3200" b="1" dirty="0">
                <a:solidFill>
                  <a:srgbClr val="C00000"/>
                </a:solidFill>
                <a:latin typeface="Simplified Arabic" panose="02020603050405020304" pitchFamily="18" charset="-78"/>
                <a:cs typeface="Simplified Arabic" panose="02020603050405020304" pitchFamily="18" charset="-78"/>
              </a:rPr>
              <a:t>مراعاة ميول التلاميذ ورغباتهم وفروقهم الفردية: </a:t>
            </a:r>
            <a:r>
              <a:rPr lang="ar-EG" sz="2800" b="1" dirty="0" smtClean="0">
                <a:latin typeface="Simplified Arabic" panose="02020603050405020304" pitchFamily="18" charset="-78"/>
                <a:cs typeface="Simplified Arabic" panose="02020603050405020304" pitchFamily="18" charset="-78"/>
              </a:rPr>
              <a:t>حيث تؤخذ جميعا فى الاعتبار عند بناء المنهج وتنفيذه، من خلال توفير الأنشطة الاختيارية المتنوعة للتلاميذ.</a:t>
            </a:r>
          </a:p>
          <a:p>
            <a:pPr marL="514350" indent="-514350">
              <a:lnSpc>
                <a:spcPct val="150000"/>
              </a:lnSpc>
              <a:buClr>
                <a:srgbClr val="C00000"/>
              </a:buClr>
              <a:buFont typeface="+mj-lt"/>
              <a:buAutoNum type="arabicPeriod" startAt="4"/>
            </a:pPr>
            <a:r>
              <a:rPr lang="ar-EG" sz="3200" b="1" dirty="0">
                <a:solidFill>
                  <a:srgbClr val="C00000"/>
                </a:solidFill>
                <a:latin typeface="Simplified Arabic" panose="02020603050405020304" pitchFamily="18" charset="-78"/>
                <a:cs typeface="Simplified Arabic" panose="02020603050405020304" pitchFamily="18" charset="-78"/>
              </a:rPr>
              <a:t>التعاون والعمل الجماعى: </a:t>
            </a:r>
            <a:r>
              <a:rPr lang="ar-EG" sz="2800" b="1" dirty="0" smtClean="0">
                <a:latin typeface="Simplified Arabic" panose="02020603050405020304" pitchFamily="18" charset="-78"/>
                <a:cs typeface="Simplified Arabic" panose="02020603050405020304" pitchFamily="18" charset="-78"/>
              </a:rPr>
              <a:t>يركز المنهج التكاملى على التعاون بين جميع أفراد العلمية التعليمية، فيتيح الفرصة لتعاون التلاميذ مع معليميهم فى اختيار موضوعات الدراسة، والتخطيط لها، وتنفيذها، وتقويمها.</a:t>
            </a:r>
            <a:endParaRPr lang="ar-EG"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40211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572" y="159653"/>
            <a:ext cx="10328955" cy="1132118"/>
          </a:xfrm>
        </p:spPr>
        <p:style>
          <a:lnRef idx="2">
            <a:schemeClr val="accent5"/>
          </a:lnRef>
          <a:fillRef idx="1">
            <a:schemeClr val="lt1"/>
          </a:fillRef>
          <a:effectRef idx="0">
            <a:schemeClr val="accent5"/>
          </a:effectRef>
          <a:fontRef idx="minor">
            <a:schemeClr val="dk1"/>
          </a:fontRef>
        </p:style>
        <p:txBody>
          <a:bodyPr>
            <a:normAutofit fontScale="90000"/>
          </a:bodyPr>
          <a:lstStyle/>
          <a:p>
            <a:pPr algn="ctr">
              <a:lnSpc>
                <a:spcPct val="150000"/>
              </a:lnSpc>
            </a:pPr>
            <a:r>
              <a:rPr lang="ar-EG" sz="4400" b="1" dirty="0" smtClean="0">
                <a:solidFill>
                  <a:srgbClr val="C00000"/>
                </a:solidFill>
                <a:latin typeface="Simplified Arabic" panose="02020603050405020304" pitchFamily="18" charset="-78"/>
                <a:cs typeface="Simplified Arabic" panose="02020603050405020304" pitchFamily="18" charset="-78"/>
              </a:rPr>
              <a:t>ماالعوامل والمبررات التى أدت إلى ظهور المنهج المتكامل؟</a:t>
            </a:r>
            <a:endParaRPr lang="ar-EG" sz="4400" b="1" dirty="0">
              <a:solidFill>
                <a:srgbClr val="C00000"/>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001487" y="1291771"/>
            <a:ext cx="10924040" cy="5341258"/>
          </a:xfrm>
        </p:spPr>
        <p:txBody>
          <a:bodyPr>
            <a:normAutofit fontScale="92500" lnSpcReduction="20000"/>
          </a:bodyPr>
          <a:lstStyle/>
          <a:p>
            <a:pPr>
              <a:lnSpc>
                <a:spcPct val="150000"/>
              </a:lnSpc>
              <a:buFont typeface="Courier New" panose="02070309020205020404" pitchFamily="49" charset="0"/>
              <a:buChar char="o"/>
            </a:pPr>
            <a:r>
              <a:rPr lang="ar-EG" sz="3200" dirty="0">
                <a:solidFill>
                  <a:srgbClr val="002060"/>
                </a:solidFill>
                <a:latin typeface="Simplified Arabic" panose="02020603050405020304" pitchFamily="18" charset="-78"/>
                <a:cs typeface="Simplified Arabic" panose="02020603050405020304" pitchFamily="18" charset="-78"/>
              </a:rPr>
              <a:t>الاسلوب التكاملى يتفق مع نظرية الجشطلت فى علم النفس المعرفى، حيث إن المتعلم يدرك الكل قبل الأجزاء، والعموم قبل الخصوص</a:t>
            </a:r>
            <a:r>
              <a:rPr lang="ar-EG" sz="3200" dirty="0" smtClean="0">
                <a:solidFill>
                  <a:srgbClr val="002060"/>
                </a:solidFill>
                <a:latin typeface="Simplified Arabic" panose="02020603050405020304" pitchFamily="18" charset="-78"/>
                <a:cs typeface="Simplified Arabic" panose="02020603050405020304" pitchFamily="18" charset="-78"/>
              </a:rPr>
              <a:t>.</a:t>
            </a:r>
          </a:p>
          <a:p>
            <a:pPr>
              <a:lnSpc>
                <a:spcPct val="150000"/>
              </a:lnSpc>
              <a:buFont typeface="Courier New" panose="02070309020205020404" pitchFamily="49" charset="0"/>
              <a:buChar char="o"/>
            </a:pPr>
            <a:r>
              <a:rPr lang="ar-EG" sz="3200" dirty="0">
                <a:solidFill>
                  <a:srgbClr val="002060"/>
                </a:solidFill>
                <a:latin typeface="Simplified Arabic" panose="02020603050405020304" pitchFamily="18" charset="-78"/>
                <a:cs typeface="Simplified Arabic" panose="02020603050405020304" pitchFamily="18" charset="-78"/>
              </a:rPr>
              <a:t>يراعى الأسلوب التكاملى خصائص النمو السيكولوجى والتربوى للتلاميذ، من حيث ميولهم، واستعداتهم مما يولد لديهم الدافع لدراسة المعرفة فى صورتها التكاملية</a:t>
            </a:r>
            <a:r>
              <a:rPr lang="ar-EG" sz="3200" dirty="0" smtClean="0">
                <a:solidFill>
                  <a:srgbClr val="002060"/>
                </a:solidFill>
                <a:latin typeface="Simplified Arabic" panose="02020603050405020304" pitchFamily="18" charset="-78"/>
                <a:cs typeface="Simplified Arabic" panose="02020603050405020304" pitchFamily="18" charset="-78"/>
              </a:rPr>
              <a:t>.</a:t>
            </a:r>
            <a:endParaRPr lang="ar-EG" sz="3200" dirty="0">
              <a:solidFill>
                <a:srgbClr val="002060"/>
              </a:solidFill>
              <a:latin typeface="Simplified Arabic" panose="02020603050405020304" pitchFamily="18" charset="-78"/>
              <a:cs typeface="Simplified Arabic" panose="02020603050405020304" pitchFamily="18" charset="-78"/>
            </a:endParaRPr>
          </a:p>
          <a:p>
            <a:pPr>
              <a:lnSpc>
                <a:spcPct val="150000"/>
              </a:lnSpc>
              <a:buFont typeface="Courier New" panose="02070309020205020404" pitchFamily="49" charset="0"/>
              <a:buChar char="o"/>
            </a:pPr>
            <a:r>
              <a:rPr lang="ar-EG" sz="3200" dirty="0" smtClean="0">
                <a:solidFill>
                  <a:srgbClr val="002060"/>
                </a:solidFill>
                <a:latin typeface="Simplified Arabic" panose="02020603050405020304" pitchFamily="18" charset="-78"/>
                <a:cs typeface="Simplified Arabic" panose="02020603050405020304" pitchFamily="18" charset="-78"/>
              </a:rPr>
              <a:t>فى ظل عصر الانفجار المعرفى واتساع آفاق الثقافة العامة يصعب فصل أى فرع من فروع العلم عن النظام الكلى للمعرفة. كما تمد المتعلم بأداوت تحدى التطور السريع للمعرفة.</a:t>
            </a:r>
          </a:p>
          <a:p>
            <a:pPr>
              <a:lnSpc>
                <a:spcPct val="150000"/>
              </a:lnSpc>
              <a:buFont typeface="Courier New" panose="02070309020205020404" pitchFamily="49" charset="0"/>
              <a:buChar char="o"/>
            </a:pPr>
            <a:r>
              <a:rPr lang="ar-EG" sz="3200" dirty="0" smtClean="0">
                <a:solidFill>
                  <a:srgbClr val="002060"/>
                </a:solidFill>
                <a:latin typeface="Simplified Arabic" panose="02020603050405020304" pitchFamily="18" charset="-78"/>
                <a:cs typeface="Simplified Arabic" panose="02020603050405020304" pitchFamily="18" charset="-78"/>
              </a:rPr>
              <a:t>المعرفة كل متكامل تندمج فى تيارات الخبرة الانسانية للفرد، وتعتمد على ذكائه وتفكيره.</a:t>
            </a:r>
          </a:p>
        </p:txBody>
      </p:sp>
    </p:spTree>
    <p:extLst>
      <p:ext uri="{BB962C8B-B14F-4D97-AF65-F5344CB8AC3E}">
        <p14:creationId xmlns:p14="http://schemas.microsoft.com/office/powerpoint/2010/main" val="185321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96572" y="159653"/>
            <a:ext cx="10328955" cy="1132118"/>
          </a:xfrm>
        </p:spPr>
        <p:style>
          <a:lnRef idx="2">
            <a:schemeClr val="accent5"/>
          </a:lnRef>
          <a:fillRef idx="1">
            <a:schemeClr val="lt1"/>
          </a:fillRef>
          <a:effectRef idx="0">
            <a:schemeClr val="accent5"/>
          </a:effectRef>
          <a:fontRef idx="minor">
            <a:schemeClr val="dk1"/>
          </a:fontRef>
        </p:style>
        <p:txBody>
          <a:bodyPr>
            <a:normAutofit fontScale="90000"/>
          </a:bodyPr>
          <a:lstStyle/>
          <a:p>
            <a:pPr algn="ctr">
              <a:lnSpc>
                <a:spcPct val="150000"/>
              </a:lnSpc>
            </a:pPr>
            <a:r>
              <a:rPr lang="ar-EG" sz="4400" b="1" dirty="0" smtClean="0">
                <a:solidFill>
                  <a:srgbClr val="C00000"/>
                </a:solidFill>
                <a:latin typeface="Simplified Arabic" panose="02020603050405020304" pitchFamily="18" charset="-78"/>
                <a:cs typeface="Simplified Arabic" panose="02020603050405020304" pitchFamily="18" charset="-78"/>
              </a:rPr>
              <a:t>ماالعوامل والمبررات التى أدت إلى ظهور المنهج المتكامل؟</a:t>
            </a:r>
            <a:endParaRPr lang="ar-EG" sz="4400" b="1" dirty="0">
              <a:solidFill>
                <a:srgbClr val="C00000"/>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698173" y="2002972"/>
            <a:ext cx="10145484" cy="4586515"/>
          </a:xfrm>
        </p:spPr>
        <p:txBody>
          <a:bodyPr/>
          <a:lstStyle/>
          <a:p>
            <a:pPr>
              <a:lnSpc>
                <a:spcPct val="150000"/>
              </a:lnSpc>
              <a:buFont typeface="Courier New" panose="02070309020205020404" pitchFamily="49" charset="0"/>
              <a:buChar char="o"/>
            </a:pPr>
            <a:r>
              <a:rPr lang="ar-EG" sz="3200" dirty="0">
                <a:solidFill>
                  <a:srgbClr val="002060"/>
                </a:solidFill>
                <a:latin typeface="Simplified Arabic" panose="02020603050405020304" pitchFamily="18" charset="-78"/>
                <a:cs typeface="Simplified Arabic" panose="02020603050405020304" pitchFamily="18" charset="-78"/>
              </a:rPr>
              <a:t>شمولية المشكلات المجتمعية والحياتية وطبيعتها المتكاملة وصعوبة تحزئتها.</a:t>
            </a:r>
          </a:p>
          <a:p>
            <a:pPr>
              <a:lnSpc>
                <a:spcPct val="150000"/>
              </a:lnSpc>
              <a:buFont typeface="Courier New" panose="02070309020205020404" pitchFamily="49" charset="0"/>
              <a:buChar char="o"/>
            </a:pPr>
            <a:r>
              <a:rPr lang="ar-EG" sz="3200" dirty="0" smtClean="0">
                <a:solidFill>
                  <a:srgbClr val="002060"/>
                </a:solidFill>
                <a:latin typeface="Simplified Arabic" panose="02020603050405020304" pitchFamily="18" charset="-78"/>
                <a:cs typeface="Simplified Arabic" panose="02020603050405020304" pitchFamily="18" charset="-78"/>
              </a:rPr>
              <a:t>تكامل </a:t>
            </a:r>
            <a:r>
              <a:rPr lang="ar-EG" sz="3200" dirty="0">
                <a:solidFill>
                  <a:srgbClr val="002060"/>
                </a:solidFill>
                <a:latin typeface="Simplified Arabic" panose="02020603050405020304" pitchFamily="18" charset="-78"/>
                <a:cs typeface="Simplified Arabic" panose="02020603050405020304" pitchFamily="18" charset="-78"/>
              </a:rPr>
              <a:t>المناهج يتيح الفرصة للتلميذ لأن يربط ما يتعلمه بالبيئة التى يعيش فيها والمشكلات التى تعانى منها سواء شخصية أو اجتماعية ......</a:t>
            </a:r>
          </a:p>
          <a:p>
            <a:endParaRPr lang="ar-EG" dirty="0"/>
          </a:p>
        </p:txBody>
      </p:sp>
    </p:spTree>
    <p:extLst>
      <p:ext uri="{BB962C8B-B14F-4D97-AF65-F5344CB8AC3E}">
        <p14:creationId xmlns:p14="http://schemas.microsoft.com/office/powerpoint/2010/main" val="174839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86" y="0"/>
            <a:ext cx="12003314" cy="899886"/>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r>
              <a:rPr lang="ar-EG" sz="5400" b="1" dirty="0" smtClean="0">
                <a:latin typeface="Simplified Arabic" panose="02020603050405020304" pitchFamily="18" charset="-78"/>
                <a:cs typeface="Simplified Arabic" panose="02020603050405020304" pitchFamily="18" charset="-78"/>
              </a:rPr>
              <a:t>مستويات التكامل</a:t>
            </a:r>
            <a:endParaRPr lang="ar-EG" sz="5400"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88687" y="899885"/>
            <a:ext cx="11814628" cy="5834743"/>
          </a:xfrm>
        </p:spPr>
        <p:txBody>
          <a:bodyPr>
            <a:normAutofit lnSpcReduction="10000"/>
          </a:bodyPr>
          <a:lstStyle/>
          <a:p>
            <a:pPr marL="363538" indent="-363538">
              <a:lnSpc>
                <a:spcPct val="150000"/>
              </a:lnSpc>
              <a:buFont typeface="Wingdings" panose="05000000000000000000" pitchFamily="2" charset="2"/>
              <a:buChar char="ü"/>
            </a:pPr>
            <a:r>
              <a:rPr lang="ar-EG" sz="2800" b="1" dirty="0" smtClean="0">
                <a:solidFill>
                  <a:schemeClr val="accent5">
                    <a:lumMod val="50000"/>
                  </a:schemeClr>
                </a:solidFill>
                <a:latin typeface="Simplified Arabic" panose="02020603050405020304" pitchFamily="18" charset="-78"/>
                <a:cs typeface="Simplified Arabic" panose="02020603050405020304" pitchFamily="18" charset="-78"/>
              </a:rPr>
              <a:t>تاكمل بسيط بين مادتين دراسيتين متقاربتين</a:t>
            </a:r>
            <a:r>
              <a:rPr lang="ar-EG" sz="2400" b="1" dirty="0" smtClean="0">
                <a:latin typeface="Simplified Arabic" panose="02020603050405020304" pitchFamily="18" charset="-78"/>
                <a:cs typeface="Simplified Arabic" panose="02020603050405020304" pitchFamily="18" charset="-78"/>
              </a:rPr>
              <a:t>: </a:t>
            </a:r>
            <a:r>
              <a:rPr lang="ar-EG" sz="2600" dirty="0" smtClean="0">
                <a:latin typeface="Simplified Arabic" panose="02020603050405020304" pitchFamily="18" charset="-78"/>
                <a:cs typeface="Simplified Arabic" panose="02020603050405020304" pitchFamily="18" charset="-78"/>
              </a:rPr>
              <a:t>النبات والحيوان فى علوم الحياة، الجبر والهندسة فى الرياضيات، التاريخ والجغرافيا فى الدراسات الاجتماعية.</a:t>
            </a:r>
            <a:endParaRPr lang="ar-EG" sz="2400" dirty="0" smtClean="0">
              <a:latin typeface="Simplified Arabic" panose="02020603050405020304" pitchFamily="18" charset="-78"/>
              <a:cs typeface="Simplified Arabic" panose="02020603050405020304" pitchFamily="18" charset="-78"/>
            </a:endParaRPr>
          </a:p>
          <a:p>
            <a:pPr>
              <a:lnSpc>
                <a:spcPct val="150000"/>
              </a:lnSpc>
              <a:buFont typeface="Wingdings" panose="05000000000000000000" pitchFamily="2" charset="2"/>
              <a:buChar char="ü"/>
            </a:pP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تكامل بين مادتين دراسيتين </a:t>
            </a:r>
            <a:r>
              <a:rPr lang="ar-EG" sz="2800" b="1" dirty="0" smtClean="0">
                <a:solidFill>
                  <a:schemeClr val="accent5">
                    <a:lumMod val="50000"/>
                  </a:schemeClr>
                </a:solidFill>
                <a:latin typeface="Simplified Arabic" panose="02020603050405020304" pitchFamily="18" charset="-78"/>
                <a:cs typeface="Simplified Arabic" panose="02020603050405020304" pitchFamily="18" charset="-78"/>
              </a:rPr>
              <a:t>أكثر </a:t>
            </a: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تباعداً: </a:t>
            </a:r>
            <a:r>
              <a:rPr lang="ar-EG" sz="2800" dirty="0" smtClean="0">
                <a:latin typeface="Simplified Arabic" panose="02020603050405020304" pitchFamily="18" charset="-78"/>
                <a:cs typeface="Simplified Arabic" panose="02020603050405020304" pitchFamily="18" charset="-78"/>
              </a:rPr>
              <a:t>الفيزياء والكيمياء فى العلوم الطبيعية، الاجتماع والتاريخ فى العلوم الاجتماعية.</a:t>
            </a:r>
            <a:endParaRPr lang="ar-EG" sz="2400" dirty="0" smtClean="0">
              <a:latin typeface="Simplified Arabic" panose="02020603050405020304" pitchFamily="18" charset="-78"/>
              <a:cs typeface="Simplified Arabic" panose="02020603050405020304" pitchFamily="18" charset="-78"/>
            </a:endParaRPr>
          </a:p>
          <a:p>
            <a:pPr>
              <a:lnSpc>
                <a:spcPct val="150000"/>
              </a:lnSpc>
              <a:buFont typeface="Wingdings" panose="05000000000000000000" pitchFamily="2" charset="2"/>
              <a:buChar char="ü"/>
            </a:pP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تكامل بين مواد العلوم جيمعاً: </a:t>
            </a:r>
            <a:r>
              <a:rPr lang="ar-EG" sz="2400" dirty="0" smtClean="0">
                <a:latin typeface="Simplified Arabic" panose="02020603050405020304" pitchFamily="18" charset="-78"/>
                <a:cs typeface="Simplified Arabic" panose="02020603050405020304" pitchFamily="18" charset="-78"/>
              </a:rPr>
              <a:t>كتكامل الكيمياء والفيزياء والجيولوجيا والأحياء ، وتاكمل كل مواد العلوم الاجتماعية</a:t>
            </a:r>
          </a:p>
          <a:p>
            <a:pPr>
              <a:lnSpc>
                <a:spcPct val="150000"/>
              </a:lnSpc>
              <a:buFont typeface="Wingdings" panose="05000000000000000000" pitchFamily="2" charset="2"/>
              <a:buChar char="ü"/>
            </a:pP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تكامل بين العلوم الطبيعية الاساسية، والعلوم التطبيقية</a:t>
            </a:r>
            <a:r>
              <a:rPr lang="ar-EG" sz="2400" dirty="0" smtClean="0">
                <a:latin typeface="Simplified Arabic" panose="02020603050405020304" pitchFamily="18" charset="-78"/>
                <a:cs typeface="Simplified Arabic" panose="02020603050405020304" pitchFamily="18" charset="-78"/>
              </a:rPr>
              <a:t>.</a:t>
            </a:r>
          </a:p>
          <a:p>
            <a:pPr>
              <a:lnSpc>
                <a:spcPct val="150000"/>
              </a:lnSpc>
              <a:buFont typeface="Wingdings" panose="05000000000000000000" pitchFamily="2" charset="2"/>
              <a:buChar char="ü"/>
            </a:pP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تكامل العلوم الطبيعية والرياضيات.</a:t>
            </a:r>
          </a:p>
          <a:p>
            <a:pPr>
              <a:lnSpc>
                <a:spcPct val="150000"/>
              </a:lnSpc>
              <a:buFont typeface="Wingdings" panose="05000000000000000000" pitchFamily="2" charset="2"/>
              <a:buChar char="ü"/>
            </a:pPr>
            <a:r>
              <a:rPr lang="ar-EG" sz="2800" b="1" dirty="0">
                <a:solidFill>
                  <a:schemeClr val="accent5">
                    <a:lumMod val="50000"/>
                  </a:schemeClr>
                </a:solidFill>
                <a:latin typeface="Simplified Arabic" panose="02020603050405020304" pitchFamily="18" charset="-78"/>
                <a:cs typeface="Simplified Arabic" panose="02020603050405020304" pitchFamily="18" charset="-78"/>
              </a:rPr>
              <a:t>تكامل العلوم الطبيعية وعلوم اخرى</a:t>
            </a:r>
            <a:r>
              <a:rPr lang="ar-EG" sz="2400" dirty="0" smtClean="0">
                <a:latin typeface="Simplified Arabic" panose="02020603050405020304" pitchFamily="18" charset="-78"/>
                <a:cs typeface="Simplified Arabic" panose="02020603050405020304" pitchFamily="18" charset="-78"/>
              </a:rPr>
              <a:t>، والتكامل بين </a:t>
            </a:r>
            <a:r>
              <a:rPr lang="ar-EG" sz="3000" b="1" dirty="0">
                <a:solidFill>
                  <a:schemeClr val="accent5">
                    <a:lumMod val="50000"/>
                  </a:schemeClr>
                </a:solidFill>
                <a:latin typeface="Simplified Arabic" panose="02020603050405020304" pitchFamily="18" charset="-78"/>
                <a:cs typeface="Simplified Arabic" panose="02020603050405020304" pitchFamily="18" charset="-78"/>
              </a:rPr>
              <a:t>الدراسات الاجتماعية والانسانية </a:t>
            </a:r>
            <a:r>
              <a:rPr lang="ar-EG" sz="2400" dirty="0" smtClean="0">
                <a:latin typeface="Simplified Arabic" panose="02020603050405020304" pitchFamily="18" charset="-78"/>
                <a:cs typeface="Simplified Arabic" panose="02020603050405020304" pitchFamily="18" charset="-78"/>
              </a:rPr>
              <a:t>جميعاً.</a:t>
            </a:r>
          </a:p>
          <a:p>
            <a:pPr marL="0" indent="0">
              <a:lnSpc>
                <a:spcPct val="150000"/>
              </a:lnSpc>
              <a:buNone/>
            </a:pPr>
            <a:endParaRPr lang="ar-EG"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9633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أسئلة تقويمية</a:t>
            </a:r>
            <a:endParaRPr lang="ar-EG" b="1" dirty="0"/>
          </a:p>
        </p:txBody>
      </p:sp>
      <p:sp>
        <p:nvSpPr>
          <p:cNvPr id="3" name="Content Placeholder 2"/>
          <p:cNvSpPr>
            <a:spLocks noGrp="1"/>
          </p:cNvSpPr>
          <p:nvPr>
            <p:ph idx="1"/>
          </p:nvPr>
        </p:nvSpPr>
        <p:spPr/>
        <p:txBody>
          <a:bodyPr>
            <a:normAutofit/>
          </a:bodyPr>
          <a:lstStyle/>
          <a:p>
            <a:pPr marL="0" indent="0" algn="r">
              <a:lnSpc>
                <a:spcPct val="150000"/>
              </a:lnSpc>
              <a:buNone/>
            </a:pPr>
            <a:r>
              <a:rPr lang="ar-EG" sz="3600" b="1" dirty="0" smtClean="0"/>
              <a:t>1- ما المقصود بكل من: المنهج المتكامل، ومستويات التكامل.</a:t>
            </a:r>
          </a:p>
          <a:p>
            <a:pPr marL="0" indent="0" algn="r">
              <a:lnSpc>
                <a:spcPct val="150000"/>
              </a:lnSpc>
              <a:buNone/>
            </a:pPr>
            <a:r>
              <a:rPr lang="ar-EG" sz="3600" b="1" dirty="0" smtClean="0"/>
              <a:t>2- إعط أمثلة تطبيقية من مجال دراستك توضح مستويات التكامل. </a:t>
            </a:r>
          </a:p>
          <a:p>
            <a:pPr marL="0" indent="0" algn="r">
              <a:lnSpc>
                <a:spcPct val="150000"/>
              </a:lnSpc>
              <a:buNone/>
            </a:pPr>
            <a:r>
              <a:rPr lang="ar-EG" sz="3600" b="1" dirty="0" smtClean="0"/>
              <a:t>3- ناقش باختصار مبررات التكامل بين المناهج.</a:t>
            </a:r>
          </a:p>
          <a:p>
            <a:pPr marL="0" indent="0" algn="r">
              <a:lnSpc>
                <a:spcPct val="150000"/>
              </a:lnSpc>
              <a:buNone/>
            </a:pPr>
            <a:r>
              <a:rPr lang="ar-EG" sz="3600" b="1" smtClean="0"/>
              <a:t>4- تناول بالشرح التفصيلى مع التمثيل أسس المنهج المتكامل.</a:t>
            </a:r>
            <a:endParaRPr lang="ar-EG" sz="3600" b="1" dirty="0"/>
          </a:p>
        </p:txBody>
      </p:sp>
    </p:spTree>
    <p:extLst>
      <p:ext uri="{BB962C8B-B14F-4D97-AF65-F5344CB8AC3E}">
        <p14:creationId xmlns:p14="http://schemas.microsoft.com/office/powerpoint/2010/main" val="3382234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464</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Courier New</vt:lpstr>
      <vt:lpstr>Simplified Arabic</vt:lpstr>
      <vt:lpstr>Times New Roman</vt:lpstr>
      <vt:lpstr>Wingdings</vt:lpstr>
      <vt:lpstr>Office Theme</vt:lpstr>
      <vt:lpstr>العلوم المتكاملة Integrated sciences</vt:lpstr>
      <vt:lpstr>أسس المنهج المتكامل</vt:lpstr>
      <vt:lpstr>تابع: أسس المنهج المتكامل</vt:lpstr>
      <vt:lpstr>ماالعوامل والمبررات التى أدت إلى ظهور المنهج المتكامل؟</vt:lpstr>
      <vt:lpstr>ماالعوامل والمبررات التى أدت إلى ظهور المنهج المتكامل؟</vt:lpstr>
      <vt:lpstr>مستويات التكامل</vt:lpstr>
      <vt:lpstr>أسئلة تقويمية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العلوم المتكاملة Integrated sciences</dc:title>
  <dc:creator>mmm</dc:creator>
  <cp:lastModifiedBy>mmm</cp:lastModifiedBy>
  <cp:revision>2</cp:revision>
  <dcterms:created xsi:type="dcterms:W3CDTF">2020-03-16T20:26:10Z</dcterms:created>
  <dcterms:modified xsi:type="dcterms:W3CDTF">2020-03-16T20:27:56Z</dcterms:modified>
</cp:coreProperties>
</file>